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1" r:id="rId3"/>
  </p:sldMasterIdLst>
  <p:notesMasterIdLst>
    <p:notesMasterId r:id="rId14"/>
  </p:notesMasterIdLst>
  <p:sldIdLst>
    <p:sldId id="263" r:id="rId4"/>
    <p:sldId id="266" r:id="rId5"/>
    <p:sldId id="264" r:id="rId6"/>
    <p:sldId id="265" r:id="rId7"/>
    <p:sldId id="269" r:id="rId8"/>
    <p:sldId id="271" r:id="rId9"/>
    <p:sldId id="270" r:id="rId10"/>
    <p:sldId id="268" r:id="rId11"/>
    <p:sldId id="272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6B6F7FB7-24E1-4F75-B46E-C7BAB877C3B4}">
          <p14:sldIdLst>
            <p14:sldId id="263"/>
            <p14:sldId id="266"/>
            <p14:sldId id="264"/>
            <p14:sldId id="265"/>
            <p14:sldId id="269"/>
            <p14:sldId id="271"/>
            <p14:sldId id="270"/>
            <p14:sldId id="268"/>
            <p14:sldId id="272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2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6122" autoAdjust="0"/>
  </p:normalViewPr>
  <p:slideViewPr>
    <p:cSldViewPr showGuides="1">
      <p:cViewPr varScale="1">
        <p:scale>
          <a:sx n="109" d="100"/>
          <a:sy n="109" d="100"/>
        </p:scale>
        <p:origin x="199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A6C984-18E2-47CC-99B3-92AA603FE7EA}" type="datetimeFigureOut">
              <a:rPr lang="it-IT" smtClean="0"/>
              <a:t>21/05/2025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F36A3-773E-41E4-A0FD-F19537F959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4988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8F36A3-773E-41E4-A0FD-F19537F959B0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4986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8F36A3-773E-41E4-A0FD-F19537F959B0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6417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8F36A3-773E-41E4-A0FD-F19537F959B0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3000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Strumenti e macchinari utilizzati a livello sanitario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8F36A3-773E-41E4-A0FD-F19537F959B0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2374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563888" y="548680"/>
            <a:ext cx="5185023" cy="453650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inserire il titolo della presentazione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1" hasCustomPrompt="1"/>
          </p:nvPr>
        </p:nvSpPr>
        <p:spPr>
          <a:xfrm>
            <a:off x="3563938" y="5379814"/>
            <a:ext cx="5256212" cy="42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563938" y="5877942"/>
            <a:ext cx="5329237" cy="79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Dipartimento/Struttura </a:t>
            </a:r>
            <a:r>
              <a:rPr lang="it-IT" dirty="0" err="1"/>
              <a:t>xxxxxx</a:t>
            </a:r>
            <a:r>
              <a:rPr lang="it-IT" dirty="0"/>
              <a:t> </a:t>
            </a:r>
            <a:r>
              <a:rPr lang="it-IT" dirty="0" err="1"/>
              <a:t>xxxxxxxxxxxx</a:t>
            </a:r>
            <a:r>
              <a:rPr lang="it-IT" dirty="0"/>
              <a:t> </a:t>
            </a:r>
            <a:r>
              <a:rPr lang="it-IT" dirty="0" err="1"/>
              <a:t>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r>
              <a:rPr lang="it-IT" dirty="0"/>
              <a:t> </a:t>
            </a:r>
            <a:r>
              <a:rPr lang="it-IT" dirty="0" err="1"/>
              <a:t>xxxxxxxxxxxxxxxxxxx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672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punto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989138"/>
            <a:ext cx="8424862" cy="3672110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§"/>
              <a:defRPr sz="1800" baseline="0">
                <a:latin typeface="Century Gothic" panose="020B0502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1"/>
            <a:r>
              <a:rPr lang="it-IT" dirty="0"/>
              <a:t>Fare clic per modificare il punto elenco uno</a:t>
            </a:r>
          </a:p>
          <a:p>
            <a:pPr lvl="1"/>
            <a:r>
              <a:rPr lang="it-IT" dirty="0"/>
              <a:t>Fare clic per modificare il punto elenco due</a:t>
            </a:r>
          </a:p>
          <a:p>
            <a:pPr lvl="1"/>
            <a:r>
              <a:rPr lang="it-IT" dirty="0"/>
              <a:t>Fare clic per modificare il punto elenco tre</a:t>
            </a:r>
          </a:p>
          <a:p>
            <a:pPr lvl="1"/>
            <a:r>
              <a:rPr lang="it-IT" dirty="0"/>
              <a:t>Fare clic per modificare il punto elenco quattro</a:t>
            </a:r>
          </a:p>
        </p:txBody>
      </p:sp>
      <p:sp>
        <p:nvSpPr>
          <p:cNvPr id="16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04385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sempl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  <p:sp>
        <p:nvSpPr>
          <p:cNvPr id="9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20381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+mn-lt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</p:spTree>
    <p:extLst>
      <p:ext uri="{BB962C8B-B14F-4D97-AF65-F5344CB8AC3E}">
        <p14:creationId xmlns:p14="http://schemas.microsoft.com/office/powerpoint/2010/main" val="341815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grafico 8"/>
          <p:cNvSpPr>
            <a:spLocks noGrp="1"/>
          </p:cNvSpPr>
          <p:nvPr>
            <p:ph type="chart" sz="quarter" idx="10" hasCustomPrompt="1"/>
          </p:nvPr>
        </p:nvSpPr>
        <p:spPr>
          <a:xfrm>
            <a:off x="683269" y="2781300"/>
            <a:ext cx="7777163" cy="28799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+mn-lt"/>
              </a:defRPr>
            </a:lvl1pPr>
          </a:lstStyle>
          <a:p>
            <a:r>
              <a:rPr lang="it-IT" dirty="0"/>
              <a:t>Fare clic sull’icona per inserire un grafico</a:t>
            </a:r>
          </a:p>
        </p:txBody>
      </p:sp>
      <p:sp>
        <p:nvSpPr>
          <p:cNvPr id="11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+mn-lt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6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55583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10"/>
          <p:cNvSpPr>
            <a:spLocks noGrp="1"/>
          </p:cNvSpPr>
          <p:nvPr>
            <p:ph type="pic" sz="quarter" idx="10" hasCustomPrompt="1"/>
          </p:nvPr>
        </p:nvSpPr>
        <p:spPr>
          <a:xfrm>
            <a:off x="1150937" y="1700809"/>
            <a:ext cx="6842125" cy="3960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</a:defRPr>
            </a:lvl1pPr>
          </a:lstStyle>
          <a:p>
            <a:r>
              <a:rPr lang="it-IT" dirty="0"/>
              <a:t>Fare clic sull’icona per inserire un’immagine</a:t>
            </a:r>
          </a:p>
        </p:txBody>
      </p:sp>
      <p:sp>
        <p:nvSpPr>
          <p:cNvPr id="5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97025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1115616" y="2780928"/>
            <a:ext cx="6912768" cy="4323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1" hasCustomPrompt="1"/>
          </p:nvPr>
        </p:nvSpPr>
        <p:spPr>
          <a:xfrm>
            <a:off x="1079612" y="3573016"/>
            <a:ext cx="6984776" cy="93610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Struttura</a:t>
            </a:r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2" hasCustomPrompt="1"/>
          </p:nvPr>
        </p:nvSpPr>
        <p:spPr>
          <a:xfrm>
            <a:off x="1042988" y="4725144"/>
            <a:ext cx="7058025" cy="144016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3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nome.cognome@unibo.it</a:t>
            </a:r>
          </a:p>
          <a:p>
            <a:pPr lvl="0"/>
            <a:r>
              <a:rPr lang="it-IT" dirty="0"/>
              <a:t>051 20 99982</a:t>
            </a:r>
          </a:p>
        </p:txBody>
      </p:sp>
    </p:spTree>
    <p:extLst>
      <p:ext uri="{BB962C8B-B14F-4D97-AF65-F5344CB8AC3E}">
        <p14:creationId xmlns:p14="http://schemas.microsoft.com/office/powerpoint/2010/main" val="424945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ttore 1 11"/>
          <p:cNvCxnSpPr/>
          <p:nvPr userDrawn="1"/>
        </p:nvCxnSpPr>
        <p:spPr>
          <a:xfrm>
            <a:off x="3275856" y="188640"/>
            <a:ext cx="0" cy="6408712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40" y="1956998"/>
            <a:ext cx="3098773" cy="219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65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648" y="5733476"/>
            <a:ext cx="1526568" cy="1079678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037DC112-7FE1-4949-997D-1BCC7F8E4CCE}"/>
              </a:ext>
            </a:extLst>
          </p:cNvPr>
          <p:cNvSpPr txBox="1"/>
          <p:nvPr userDrawn="1"/>
        </p:nvSpPr>
        <p:spPr>
          <a:xfrm>
            <a:off x="179512" y="6525019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23C9881-DC19-44C1-8307-96C20AE8129F}" type="slidenum">
              <a:rPr lang="it-IT" sz="1200" smtClean="0"/>
              <a:t>‹N›</a:t>
            </a:fld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57065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7" r:id="rId3"/>
    <p:sldLayoutId id="2147483669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 userDrawn="1"/>
        </p:nvSpPr>
        <p:spPr>
          <a:xfrm>
            <a:off x="3131840" y="645333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www.unibo.it</a:t>
            </a:r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989" y="600016"/>
            <a:ext cx="2574022" cy="1820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39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3419872" y="548680"/>
            <a:ext cx="5473253" cy="4536504"/>
          </a:xfrm>
        </p:spPr>
        <p:txBody>
          <a:bodyPr/>
          <a:lstStyle/>
          <a:p>
            <a:r>
              <a:rPr lang="it-IT" dirty="0"/>
              <a:t>Scuola di Specializzazione in Microbiologia e Virologia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sz="2300" dirty="0"/>
              <a:t>Direttrice: Prof.ssa Antonella Marangoni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>
          <a:xfrm>
            <a:off x="3563938" y="5877942"/>
            <a:ext cx="5329237" cy="791418"/>
          </a:xfrm>
        </p:spPr>
        <p:txBody>
          <a:bodyPr/>
          <a:lstStyle/>
          <a:p>
            <a:r>
              <a:rPr lang="it-IT" b="0" i="0" dirty="0">
                <a:solidFill>
                  <a:srgbClr val="292929"/>
                </a:solidFill>
                <a:effectLst/>
                <a:latin typeface="Opensans"/>
              </a:rPr>
              <a:t>Dipartimento di Scienze Mediche e Chirurgiche (DIMEC)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5230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1115616" y="2780928"/>
            <a:ext cx="6912768" cy="432370"/>
          </a:xfrm>
        </p:spPr>
        <p:txBody>
          <a:bodyPr/>
          <a:lstStyle/>
          <a:p>
            <a:r>
              <a:rPr lang="it-IT" sz="2400" dirty="0"/>
              <a:t>Prof.ssa Antonella Marangoni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>
          <a:xfrm>
            <a:off x="1042988" y="4725144"/>
            <a:ext cx="7058025" cy="1440160"/>
          </a:xfrm>
        </p:spPr>
        <p:txBody>
          <a:bodyPr/>
          <a:lstStyle/>
          <a:p>
            <a:r>
              <a:rPr lang="it-IT" sz="2000" dirty="0"/>
              <a:t>antonella.marangoni@unibo.it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ED074CB-4B3A-402B-9BF5-F60FFB9BB3B1}"/>
              </a:ext>
            </a:extLst>
          </p:cNvPr>
          <p:cNvSpPr txBox="1"/>
          <p:nvPr/>
        </p:nvSpPr>
        <p:spPr>
          <a:xfrm>
            <a:off x="2286000" y="3644703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0" i="0" dirty="0">
                <a:solidFill>
                  <a:srgbClr val="292929"/>
                </a:solidFill>
                <a:effectLst/>
                <a:latin typeface="Opensans"/>
              </a:rPr>
              <a:t>Dipartimento di Scienze Mediche e Chirurgiche DIMEC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4969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395288" y="188640"/>
            <a:ext cx="8424862" cy="432047"/>
          </a:xfrm>
        </p:spPr>
        <p:txBody>
          <a:bodyPr/>
          <a:lstStyle/>
          <a:p>
            <a:pPr algn="ctr"/>
            <a:r>
              <a:rPr lang="it-IT" dirty="0"/>
              <a:t>Skills da raggiungere secondo il D.I. 68/2015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408110" y="764704"/>
            <a:ext cx="8424862" cy="5328592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it-IT" sz="2000" dirty="0">
                <a:solidFill>
                  <a:srgbClr val="002060"/>
                </a:solidFill>
              </a:rPr>
              <a:t>Lo specialista in </a:t>
            </a:r>
            <a:r>
              <a:rPr lang="it-IT" sz="2000" b="1" dirty="0">
                <a:solidFill>
                  <a:srgbClr val="BD2B0B"/>
                </a:solidFill>
              </a:rPr>
              <a:t>Microbiologia e Virologia </a:t>
            </a:r>
          </a:p>
          <a:p>
            <a:pPr marL="342900" indent="-34290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000" u="sng" dirty="0">
                <a:solidFill>
                  <a:srgbClr val="002060"/>
                </a:solidFill>
              </a:rPr>
              <a:t>deve aver maturato conoscenze teoriche, scientifiche e professionali</a:t>
            </a:r>
            <a:r>
              <a:rPr lang="it-IT" sz="2000" dirty="0">
                <a:solidFill>
                  <a:srgbClr val="002060"/>
                </a:solidFill>
              </a:rPr>
              <a:t> nel campo della </a:t>
            </a:r>
            <a:r>
              <a:rPr lang="it-IT" sz="2000" dirty="0">
                <a:solidFill>
                  <a:srgbClr val="BD2B0B"/>
                </a:solidFill>
              </a:rPr>
              <a:t>batteriologia, virologia, micologia e parassitologia medica</a:t>
            </a:r>
            <a:r>
              <a:rPr lang="it-IT" sz="2000" dirty="0">
                <a:solidFill>
                  <a:srgbClr val="002060"/>
                </a:solidFill>
              </a:rPr>
              <a:t>; </a:t>
            </a:r>
          </a:p>
          <a:p>
            <a:pPr marL="342900" indent="-34290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000" u="sng" dirty="0">
                <a:solidFill>
                  <a:srgbClr val="002060"/>
                </a:solidFill>
              </a:rPr>
              <a:t>deve aver acquisito specifiche competenze</a:t>
            </a:r>
            <a:r>
              <a:rPr lang="it-IT" sz="2000" dirty="0">
                <a:solidFill>
                  <a:srgbClr val="002060"/>
                </a:solidFill>
              </a:rPr>
              <a:t>:</a:t>
            </a:r>
          </a:p>
          <a:p>
            <a:pPr marL="1085850" lvl="1" indent="-342900">
              <a:lnSpc>
                <a:spcPct val="130000"/>
              </a:lnSpc>
              <a:spcBef>
                <a:spcPts val="0"/>
              </a:spcBef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rgbClr val="002060"/>
                </a:solidFill>
              </a:rPr>
              <a:t>sulla morfologia, fisiologia, posizione tassonomica e genetica dei microrganismi, nonché sulle basi cellulari e molecolari della patogenicità microbica, </a:t>
            </a:r>
          </a:p>
          <a:p>
            <a:pPr marL="1085850" lvl="1" indent="-342900">
              <a:lnSpc>
                <a:spcPct val="130000"/>
              </a:lnSpc>
              <a:spcBef>
                <a:spcPts val="0"/>
              </a:spcBef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rgbClr val="002060"/>
                </a:solidFill>
              </a:rPr>
              <a:t>sulle interazioni microrganismo-ospite, </a:t>
            </a:r>
          </a:p>
          <a:p>
            <a:pPr marL="1085850" lvl="1" indent="-342900">
              <a:lnSpc>
                <a:spcPct val="130000"/>
              </a:lnSpc>
              <a:spcBef>
                <a:spcPts val="0"/>
              </a:spcBef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it-IT" sz="1800" dirty="0">
                <a:solidFill>
                  <a:srgbClr val="002060"/>
                </a:solidFill>
              </a:rPr>
              <a:t>sul meccanismo d’azione delle principali classi di farmaci antimicrobici e sulle applicazioni biotecnologiche dei microrganismi; </a:t>
            </a:r>
          </a:p>
          <a:p>
            <a:pPr marL="342900" indent="-34290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000" u="sng" dirty="0">
                <a:solidFill>
                  <a:srgbClr val="002060"/>
                </a:solidFill>
              </a:rPr>
              <a:t>deve aver raggiunto la capacità professionale</a:t>
            </a:r>
            <a:r>
              <a:rPr lang="it-IT" sz="2000" dirty="0">
                <a:solidFill>
                  <a:srgbClr val="002060"/>
                </a:solidFill>
              </a:rPr>
              <a:t> per valutare gli aspetti diagnostico-clinici delle analisi batteriologiche, virologiche, micologiche e parassitologiche applicate alla patologia umana.</a:t>
            </a:r>
          </a:p>
          <a:p>
            <a:endParaRPr lang="it-IT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346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359569" y="260648"/>
            <a:ext cx="8424862" cy="648071"/>
          </a:xfrm>
        </p:spPr>
        <p:txBody>
          <a:bodyPr/>
          <a:lstStyle/>
          <a:p>
            <a:pPr algn="ctr"/>
            <a:r>
              <a:rPr lang="it-IT" dirty="0"/>
              <a:t>Piano didattico della Scuola </a:t>
            </a:r>
          </a:p>
          <a:p>
            <a:pPr algn="ctr"/>
            <a:r>
              <a:rPr lang="it-IT" dirty="0"/>
              <a:t>Didattica frontale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154714" y="1088740"/>
            <a:ext cx="8834571" cy="4680520"/>
          </a:xfrm>
          <a:ln>
            <a:solidFill>
              <a:srgbClr val="00B0F0"/>
            </a:solidFill>
          </a:ln>
          <a:effectLst>
            <a:glow rad="63500">
              <a:srgbClr val="002060">
                <a:alpha val="40000"/>
              </a:srgbClr>
            </a:glow>
          </a:effectLst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t-IT" b="1" u="sng" dirty="0">
                <a:solidFill>
                  <a:srgbClr val="002060"/>
                </a:solidFill>
              </a:rPr>
              <a:t>I anno:</a:t>
            </a:r>
            <a:r>
              <a:rPr lang="it-IT" b="1" dirty="0">
                <a:solidFill>
                  <a:srgbClr val="002060"/>
                </a:solidFill>
              </a:rPr>
              <a:t> </a:t>
            </a:r>
            <a:r>
              <a:rPr lang="it-IT" dirty="0">
                <a:solidFill>
                  <a:srgbClr val="002060"/>
                </a:solidFill>
              </a:rPr>
              <a:t>Biochimica BIO/10, Biologia Molecolare BIO/11, Statistica Medica MED/01,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t-IT" dirty="0">
                <a:solidFill>
                  <a:srgbClr val="002060"/>
                </a:solidFill>
              </a:rPr>
              <a:t>Microbiologia e Microbiologia Clinica I MED/07.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t-IT" b="1" u="sng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t-IT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II anno:</a:t>
            </a:r>
            <a:r>
              <a:rPr lang="it-IT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Informatica INF/05, </a:t>
            </a:r>
            <a:r>
              <a:rPr lang="it-IT" dirty="0">
                <a:solidFill>
                  <a:srgbClr val="002060"/>
                </a:solidFill>
              </a:rPr>
              <a:t>Microbiologia e Microbiologia Clinica II MED/07, Lingua Inglese.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t-IT" b="1" u="sng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t-IT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III anno:</a:t>
            </a:r>
            <a:r>
              <a:rPr lang="it-IT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Chirurgia Generale MED/18, Genetica BIO/18, Malattie Cutanee e Veneree MED/35, Malattie dell’Apparato Respiratorio MED/10, Medicina Interna MED/09, Medicina Legale MED/43, </a:t>
            </a:r>
            <a:r>
              <a:rPr lang="it-IT" dirty="0">
                <a:solidFill>
                  <a:srgbClr val="002060"/>
                </a:solidFill>
              </a:rPr>
              <a:t>Microbiologia e Microbiologia Clinica III MED/07</a:t>
            </a:r>
            <a:endParaRPr lang="it-IT" b="1" u="sng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it-IT" b="1" u="sng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t-IT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IV anno:</a:t>
            </a:r>
            <a:r>
              <a:rPr lang="it-IT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Malattie Infettive MED/17, Microbiologia Generale BIO/19, Parassitologia e Malattie Parassitarie </a:t>
            </a:r>
            <a:r>
              <a:rPr lang="it-IT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</a:t>
            </a:r>
            <a:r>
              <a:rPr lang="it-IT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egli Animali VET/06, </a:t>
            </a:r>
            <a:r>
              <a:rPr lang="it-IT" dirty="0">
                <a:solidFill>
                  <a:srgbClr val="002060"/>
                </a:solidFill>
              </a:rPr>
              <a:t>Microbiologia e Microbiologia Clinica III MED/07.</a:t>
            </a:r>
            <a:endParaRPr lang="it-IT" b="1" u="sng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333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Rete formativa della Scuola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251520" y="828334"/>
            <a:ext cx="8424862" cy="3045274"/>
          </a:xfrm>
        </p:spPr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Strutture di sede: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L'unità operativa complessa di Microbiologia dell’IRCCS Azienda Ospedaliero-Universitaria di Bologna (Policlinico Sant’Orsola), è </a:t>
            </a:r>
            <a:r>
              <a:rPr lang="it-IT" sz="1800" u="sng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l'unica struttura che conduce una completa attività di microbiologia clinica di tutta l'area metropolitana di Bologna 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800" u="sng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Microbiologia Unica Metropolitana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riceve materiali patologici da </a:t>
            </a:r>
            <a:r>
              <a:rPr lang="it-IT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 ospedali </a:t>
            </a:r>
            <a:r>
              <a:rPr lang="it-IT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appartenenti a 4 aziende diverse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IRCCS Azienda Ospedaliero-Universitaria di Bologna, AUSL di Bologna, AUSL di Imola e Istituto Ortopedico Rizzoli di Bologna 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(numero totale posti letto ≈ 3800) 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da </a:t>
            </a:r>
            <a:r>
              <a:rPr lang="it-IT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110 punti prelievo </a:t>
            </a:r>
            <a:r>
              <a:rPr lang="it-IT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presenti sullo stesso territorio. L'estensione sul territorio dell’area metropolitana è di 3700 kmq, con una popolazione superiore al 1.000.000 di abitanti.</a:t>
            </a:r>
          </a:p>
          <a:p>
            <a:endParaRPr lang="it-IT" sz="800" b="1" u="sng" dirty="0">
              <a:solidFill>
                <a:srgbClr val="C00000"/>
              </a:solidFill>
            </a:endParaRPr>
          </a:p>
          <a:p>
            <a:endParaRPr lang="it-IT" sz="800" b="1" dirty="0">
              <a:solidFill>
                <a:srgbClr val="C00000"/>
              </a:solidFill>
            </a:endParaRPr>
          </a:p>
          <a:p>
            <a:r>
              <a:rPr lang="it-IT" b="1" u="sng" dirty="0">
                <a:solidFill>
                  <a:srgbClr val="C00000"/>
                </a:solidFill>
              </a:rPr>
              <a:t>Strutture complementari</a:t>
            </a:r>
            <a:r>
              <a:rPr lang="it-IT" b="1" dirty="0">
                <a:solidFill>
                  <a:srgbClr val="C00000"/>
                </a:solidFill>
              </a:rPr>
              <a:t>:</a:t>
            </a:r>
          </a:p>
          <a:p>
            <a:r>
              <a:rPr lang="it-IT" i="1" dirty="0"/>
              <a:t>Tutte le UU.OO e i Servizi di:</a:t>
            </a:r>
          </a:p>
          <a:p>
            <a:r>
              <a:rPr lang="it-IT" dirty="0"/>
              <a:t>Istituto Ortopedico Rizzoli</a:t>
            </a:r>
          </a:p>
          <a:p>
            <a:r>
              <a:rPr lang="it-IT" dirty="0"/>
              <a:t>Azienda Ospedaliero-Universitaria di BO</a:t>
            </a:r>
          </a:p>
          <a:p>
            <a:r>
              <a:rPr lang="it-IT" dirty="0"/>
              <a:t>Azienda USL di Bologna</a:t>
            </a:r>
          </a:p>
          <a:p>
            <a:endParaRPr lang="it-IT" dirty="0"/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3EC1CA81-C637-4353-A45D-F0E07121B786}"/>
              </a:ext>
            </a:extLst>
          </p:cNvPr>
          <p:cNvGrpSpPr/>
          <p:nvPr/>
        </p:nvGrpSpPr>
        <p:grpSpPr>
          <a:xfrm>
            <a:off x="5508104" y="3645024"/>
            <a:ext cx="3096344" cy="2232248"/>
            <a:chOff x="3145988" y="1268413"/>
            <a:chExt cx="6706274" cy="4982089"/>
          </a:xfrm>
        </p:grpSpPr>
        <p:pic>
          <p:nvPicPr>
            <p:cNvPr id="9" name="Picture 1">
              <a:extLst>
                <a:ext uri="{FF2B5EF4-FFF2-40B4-BE49-F238E27FC236}">
                  <a16:creationId xmlns:a16="http://schemas.microsoft.com/office/drawing/2014/main" id="{16317D7C-A72C-4766-9108-B3FCFDB3576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312" r="19577"/>
            <a:stretch/>
          </p:blipFill>
          <p:spPr bwMode="auto">
            <a:xfrm>
              <a:off x="3145988" y="1268413"/>
              <a:ext cx="6706274" cy="49820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8178236F-B1EC-40BA-9038-3DF485797C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410" t="7446" r="35333" b="17670"/>
            <a:stretch>
              <a:fillRect/>
            </a:stretch>
          </p:blipFill>
          <p:spPr bwMode="auto">
            <a:xfrm>
              <a:off x="4633913" y="3106738"/>
              <a:ext cx="292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 l="25410" t="7446" r="35333" b="17670"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1" name="Picture 3">
              <a:extLst>
                <a:ext uri="{FF2B5EF4-FFF2-40B4-BE49-F238E27FC236}">
                  <a16:creationId xmlns:a16="http://schemas.microsoft.com/office/drawing/2014/main" id="{BBDD1588-FD4B-4F5C-A4AD-FE6A7E32664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410" t="7446" r="35333" b="17670"/>
            <a:stretch>
              <a:fillRect/>
            </a:stretch>
          </p:blipFill>
          <p:spPr bwMode="auto">
            <a:xfrm>
              <a:off x="6953250" y="2717800"/>
              <a:ext cx="292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 l="25410" t="7446" r="35333" b="17670"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2" name="Picture 4">
              <a:extLst>
                <a:ext uri="{FF2B5EF4-FFF2-40B4-BE49-F238E27FC236}">
                  <a16:creationId xmlns:a16="http://schemas.microsoft.com/office/drawing/2014/main" id="{28BA21F8-A3B7-45D3-9DD7-D03CC37CF2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410" t="7446" r="35333" b="17670"/>
            <a:stretch>
              <a:fillRect/>
            </a:stretch>
          </p:blipFill>
          <p:spPr bwMode="auto">
            <a:xfrm>
              <a:off x="8410575" y="4371975"/>
              <a:ext cx="293688" cy="398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 l="25410" t="7446" r="35333" b="17670"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3" name="Picture 6">
              <a:extLst>
                <a:ext uri="{FF2B5EF4-FFF2-40B4-BE49-F238E27FC236}">
                  <a16:creationId xmlns:a16="http://schemas.microsoft.com/office/drawing/2014/main" id="{038811B0-576A-49F5-9A1B-55C71475C45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410" t="7446" r="35333" b="17670"/>
            <a:stretch>
              <a:fillRect/>
            </a:stretch>
          </p:blipFill>
          <p:spPr bwMode="auto">
            <a:xfrm>
              <a:off x="6869113" y="2154238"/>
              <a:ext cx="292100" cy="398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 l="25410" t="7446" r="35333" b="17670"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4" name="Picture 7">
              <a:extLst>
                <a:ext uri="{FF2B5EF4-FFF2-40B4-BE49-F238E27FC236}">
                  <a16:creationId xmlns:a16="http://schemas.microsoft.com/office/drawing/2014/main" id="{533CA322-2834-48ED-979C-5112812D62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410" t="7446" r="35333" b="17670"/>
            <a:stretch>
              <a:fillRect/>
            </a:stretch>
          </p:blipFill>
          <p:spPr bwMode="auto">
            <a:xfrm>
              <a:off x="4454525" y="4651375"/>
              <a:ext cx="292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 l="25410" t="7446" r="35333" b="17670"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5" name="Picture 8">
              <a:extLst>
                <a:ext uri="{FF2B5EF4-FFF2-40B4-BE49-F238E27FC236}">
                  <a16:creationId xmlns:a16="http://schemas.microsoft.com/office/drawing/2014/main" id="{0FCB095D-DFD4-492B-BF4D-EFA8AFAAFA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410" t="7446" r="35333" b="17670"/>
            <a:stretch>
              <a:fillRect/>
            </a:stretch>
          </p:blipFill>
          <p:spPr bwMode="auto">
            <a:xfrm>
              <a:off x="6869113" y="3302000"/>
              <a:ext cx="292100" cy="398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 l="25410" t="7446" r="35333" b="17670"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6" name="Picture 9">
              <a:extLst>
                <a:ext uri="{FF2B5EF4-FFF2-40B4-BE49-F238E27FC236}">
                  <a16:creationId xmlns:a16="http://schemas.microsoft.com/office/drawing/2014/main" id="{23DD00FB-AF3D-46C3-8623-38F9921A8C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410" t="7446" r="35333" b="17670"/>
            <a:stretch>
              <a:fillRect/>
            </a:stretch>
          </p:blipFill>
          <p:spPr bwMode="auto">
            <a:xfrm>
              <a:off x="6167438" y="2995613"/>
              <a:ext cx="292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 l="25410" t="7446" r="35333" b="17670"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7" name="Picture 10">
              <a:extLst>
                <a:ext uri="{FF2B5EF4-FFF2-40B4-BE49-F238E27FC236}">
                  <a16:creationId xmlns:a16="http://schemas.microsoft.com/office/drawing/2014/main" id="{1DF86955-6046-4423-9970-6209CD3B89F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410" t="7446" r="35333" b="17670"/>
            <a:stretch>
              <a:fillRect/>
            </a:stretch>
          </p:blipFill>
          <p:spPr bwMode="auto">
            <a:xfrm>
              <a:off x="5313363" y="2119313"/>
              <a:ext cx="292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 l="25410" t="7446" r="35333" b="17670"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8" name="Picture 12">
              <a:extLst>
                <a:ext uri="{FF2B5EF4-FFF2-40B4-BE49-F238E27FC236}">
                  <a16:creationId xmlns:a16="http://schemas.microsoft.com/office/drawing/2014/main" id="{03A9F0A0-CFBA-46E7-9348-45EA7AEA84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410" t="7446" r="35333" b="17670"/>
            <a:stretch>
              <a:fillRect/>
            </a:stretch>
          </p:blipFill>
          <p:spPr bwMode="auto">
            <a:xfrm>
              <a:off x="3789189" y="5406479"/>
              <a:ext cx="292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 l="25410" t="7446" r="35333" b="17670"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9" name="Picture 13">
              <a:extLst>
                <a:ext uri="{FF2B5EF4-FFF2-40B4-BE49-F238E27FC236}">
                  <a16:creationId xmlns:a16="http://schemas.microsoft.com/office/drawing/2014/main" id="{BC5FF34E-8B1B-4157-B370-935BB978FA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410" t="7446" r="35333" b="17670"/>
            <a:stretch>
              <a:fillRect/>
            </a:stretch>
          </p:blipFill>
          <p:spPr bwMode="auto">
            <a:xfrm>
              <a:off x="5875338" y="4579938"/>
              <a:ext cx="292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 l="25410" t="7446" r="35333" b="17670"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20" name="Picture 16">
              <a:extLst>
                <a:ext uri="{FF2B5EF4-FFF2-40B4-BE49-F238E27FC236}">
                  <a16:creationId xmlns:a16="http://schemas.microsoft.com/office/drawing/2014/main" id="{A9849FEA-D128-4AAE-BD42-41EB2954F0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410" t="7446" r="35333" b="17670"/>
            <a:stretch>
              <a:fillRect/>
            </a:stretch>
          </p:blipFill>
          <p:spPr bwMode="auto">
            <a:xfrm>
              <a:off x="6191250" y="3286125"/>
              <a:ext cx="292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 l="25410" t="7446" r="35333" b="17670"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1" name="Rettangolo 20">
              <a:extLst>
                <a:ext uri="{FF2B5EF4-FFF2-40B4-BE49-F238E27FC236}">
                  <a16:creationId xmlns:a16="http://schemas.microsoft.com/office/drawing/2014/main" id="{08AB1AF0-06C4-40FC-932A-8B8961EA06A1}"/>
                </a:ext>
              </a:extLst>
            </p:cNvPr>
            <p:cNvSpPr/>
            <p:nvPr/>
          </p:nvSpPr>
          <p:spPr bwMode="auto">
            <a:xfrm>
              <a:off x="6236779" y="3769234"/>
              <a:ext cx="1411795" cy="183642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</a:pP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2" name="Picture 5">
              <a:extLst>
                <a:ext uri="{FF2B5EF4-FFF2-40B4-BE49-F238E27FC236}">
                  <a16:creationId xmlns:a16="http://schemas.microsoft.com/office/drawing/2014/main" id="{2F2CA44C-B182-4893-AE83-C0E4F29CBB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410" t="7446" r="35333" b="17670"/>
            <a:stretch>
              <a:fillRect/>
            </a:stretch>
          </p:blipFill>
          <p:spPr bwMode="auto">
            <a:xfrm>
              <a:off x="9002713" y="4056063"/>
              <a:ext cx="293687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 l="25410" t="7446" r="35333" b="17670"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23" name="Picture 11">
              <a:extLst>
                <a:ext uri="{FF2B5EF4-FFF2-40B4-BE49-F238E27FC236}">
                  <a16:creationId xmlns:a16="http://schemas.microsoft.com/office/drawing/2014/main" id="{EF0554CE-E319-4387-A0EC-31ABBC465B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410" t="7446" r="35333" b="17670"/>
            <a:stretch>
              <a:fillRect/>
            </a:stretch>
          </p:blipFill>
          <p:spPr bwMode="auto">
            <a:xfrm>
              <a:off x="5918200" y="3175000"/>
              <a:ext cx="2921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 l="25410" t="7446" r="35333" b="17670"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60246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1">
            <a:extLst>
              <a:ext uri="{FF2B5EF4-FFF2-40B4-BE49-F238E27FC236}">
                <a16:creationId xmlns:a16="http://schemas.microsoft.com/office/drawing/2014/main" id="{1788EC34-8331-496E-858B-420B8E3FABB3}"/>
              </a:ext>
            </a:extLst>
          </p:cNvPr>
          <p:cNvSpPr txBox="1">
            <a:spLocks/>
          </p:cNvSpPr>
          <p:nvPr/>
        </p:nvSpPr>
        <p:spPr>
          <a:xfrm>
            <a:off x="323528" y="240582"/>
            <a:ext cx="8424862" cy="43732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rgbClr val="BD2B0B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dirty="0"/>
              <a:t>Rete formativa della Scuola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D7C5C993-0677-4C43-A5E6-EF01A85C8A5A}"/>
              </a:ext>
            </a:extLst>
          </p:cNvPr>
          <p:cNvSpPr txBox="1"/>
          <p:nvPr/>
        </p:nvSpPr>
        <p:spPr>
          <a:xfrm>
            <a:off x="683568" y="800543"/>
            <a:ext cx="6048672" cy="150361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it-IT" i="1" dirty="0">
                <a:solidFill>
                  <a:srgbClr val="C00000"/>
                </a:solidFill>
              </a:rPr>
              <a:t>Attività formativa professionalizzante: </a:t>
            </a:r>
          </a:p>
          <a:p>
            <a:pPr>
              <a:lnSpc>
                <a:spcPct val="130000"/>
              </a:lnSpc>
            </a:pPr>
            <a:r>
              <a:rPr lang="it-IT" dirty="0">
                <a:solidFill>
                  <a:srgbClr val="002060"/>
                </a:solidFill>
              </a:rPr>
              <a:t>Anatomia Patologica MED/08 (I e IV anno) (288 ore + 72 ore)</a:t>
            </a:r>
          </a:p>
          <a:p>
            <a:pPr>
              <a:lnSpc>
                <a:spcPct val="130000"/>
              </a:lnSpc>
            </a:pPr>
            <a:r>
              <a:rPr lang="it-IT" dirty="0">
                <a:solidFill>
                  <a:srgbClr val="002060"/>
                </a:solidFill>
              </a:rPr>
              <a:t>Patologia Clinica MED/05 (I e IV anno) (288 ore + 72 ore)</a:t>
            </a:r>
          </a:p>
          <a:p>
            <a:pPr>
              <a:lnSpc>
                <a:spcPct val="130000"/>
              </a:lnSpc>
            </a:pPr>
            <a:r>
              <a:rPr lang="it-IT" dirty="0">
                <a:solidFill>
                  <a:srgbClr val="002060"/>
                </a:solidFill>
              </a:rPr>
              <a:t>Microbiologia e Microbiologia Clinica MED/07 (I, II, III, IV anno)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33165341-6637-41E5-8C91-521BB08F9BDC}"/>
              </a:ext>
            </a:extLst>
          </p:cNvPr>
          <p:cNvSpPr txBox="1"/>
          <p:nvPr/>
        </p:nvSpPr>
        <p:spPr>
          <a:xfrm>
            <a:off x="503511" y="2456727"/>
            <a:ext cx="8064896" cy="38525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L’UOC di Microbiologia è sede del </a:t>
            </a:r>
            <a:r>
              <a:rPr lang="it-IT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Centro di Riferimento Regionale per le Emergenze Microbiologiche (CRREM) </a:t>
            </a:r>
            <a:r>
              <a:rPr lang="it-IT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coordina come Centro di </a:t>
            </a:r>
            <a:r>
              <a:rPr lang="it-IT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Riferimento della Regione Emilia-Romagna </a:t>
            </a:r>
            <a:r>
              <a:rPr lang="it-IT" u="sng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 attività di monitoraggio, sorveglianza sanitaria e genetica per infezioni/malattie sostenute da batteri, virus e protozoi</a:t>
            </a:r>
            <a:r>
              <a:rPr lang="it-IT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it-IT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6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L’UOC di Microbiologia è dotata di un ambulatorio per il prelievo di liquidi biologici e il lavoro  viene svolto nei seguenti 6 settori:</a:t>
            </a:r>
          </a:p>
          <a:p>
            <a:pPr marL="342900" indent="-342900">
              <a:lnSpc>
                <a:spcPct val="114000"/>
              </a:lnSpc>
              <a:buFont typeface="+mj-lt"/>
              <a:buAutoNum type="arabicPeriod"/>
            </a:pPr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Settore di Batteriologia, Micologia e Parassitologia </a:t>
            </a:r>
          </a:p>
          <a:p>
            <a:pPr marL="342900" indent="-342900">
              <a:lnSpc>
                <a:spcPct val="114000"/>
              </a:lnSpc>
              <a:buFont typeface="+mj-lt"/>
              <a:buAutoNum type="arabicPeriod"/>
            </a:pPr>
            <a:r>
              <a:rPr lang="it-IT" sz="1600" i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Settore di </a:t>
            </a:r>
            <a:r>
              <a:rPr lang="it-IT" sz="1600" i="1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Micobatteriologia</a:t>
            </a:r>
            <a:r>
              <a:rPr lang="it-IT" sz="1600" i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14000"/>
              </a:lnSpc>
              <a:buFont typeface="+mj-lt"/>
              <a:buAutoNum type="arabicPeriod"/>
            </a:pPr>
            <a:r>
              <a:rPr lang="it-IT" sz="1600" i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Settore di Virologia</a:t>
            </a:r>
          </a:p>
          <a:p>
            <a:pPr marL="342900" indent="-342900">
              <a:lnSpc>
                <a:spcPct val="114000"/>
              </a:lnSpc>
              <a:buFont typeface="+mj-lt"/>
              <a:buAutoNum type="arabicPeriod"/>
            </a:pPr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Settore Retrovirus</a:t>
            </a:r>
            <a:endParaRPr lang="it-IT" sz="1600" i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4000"/>
              </a:lnSpc>
              <a:buFont typeface="+mj-lt"/>
              <a:buAutoNum type="arabicPeriod"/>
            </a:pPr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Settore di Sierologia Infettivologica</a:t>
            </a:r>
          </a:p>
          <a:p>
            <a:pPr marL="342900" indent="-342900">
              <a:lnSpc>
                <a:spcPct val="114000"/>
              </a:lnSpc>
              <a:buFont typeface="+mj-lt"/>
              <a:buAutoNum type="arabicPeriod"/>
            </a:pPr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CRREM (</a:t>
            </a:r>
            <a:r>
              <a:rPr lang="it-IT" sz="1600" i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Centro di Riferimento Regionale per le Emergenze Microbiologiche).</a:t>
            </a:r>
          </a:p>
          <a:p>
            <a:pPr>
              <a:lnSpc>
                <a:spcPct val="114000"/>
              </a:lnSpc>
            </a:pPr>
            <a:r>
              <a:rPr lang="it-IT" sz="1600" b="1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Totale esami eseguiti nel 2023: 1.705.000</a:t>
            </a:r>
            <a:endParaRPr lang="it-IT" sz="1600" b="1" i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580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5369060F-18AB-495D-BA7E-905ADF4EBEB0}"/>
              </a:ext>
            </a:extLst>
          </p:cNvPr>
          <p:cNvSpPr txBox="1"/>
          <p:nvPr/>
        </p:nvSpPr>
        <p:spPr>
          <a:xfrm>
            <a:off x="467544" y="836712"/>
            <a:ext cx="820891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it-IT" dirty="0" err="1">
                <a:solidFill>
                  <a:srgbClr val="002060"/>
                </a:solidFill>
              </a:rPr>
              <a:t>Arbovirosi</a:t>
            </a:r>
            <a:r>
              <a:rPr lang="it-IT" dirty="0">
                <a:solidFill>
                  <a:srgbClr val="002060"/>
                </a:solidFill>
              </a:rPr>
              <a:t> (Chikungunya, Dengue, </a:t>
            </a:r>
            <a:r>
              <a:rPr lang="it-IT" dirty="0" err="1">
                <a:solidFill>
                  <a:srgbClr val="002060"/>
                </a:solidFill>
              </a:rPr>
              <a:t>Zika</a:t>
            </a:r>
            <a:r>
              <a:rPr lang="it-IT" dirty="0">
                <a:solidFill>
                  <a:srgbClr val="002060"/>
                </a:solidFill>
              </a:rPr>
              <a:t>; WNV; Toscana; </a:t>
            </a:r>
            <a:r>
              <a:rPr lang="it-IT" dirty="0" err="1">
                <a:solidFill>
                  <a:srgbClr val="002060"/>
                </a:solidFill>
              </a:rPr>
              <a:t>Usutu</a:t>
            </a:r>
            <a:r>
              <a:rPr lang="it-IT" dirty="0">
                <a:solidFill>
                  <a:srgbClr val="002060"/>
                </a:solidFill>
              </a:rPr>
              <a:t>; TBE; ecc.)</a:t>
            </a:r>
          </a:p>
          <a:p>
            <a:pPr marL="34290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2060"/>
                </a:solidFill>
              </a:rPr>
              <a:t>Malattia da virus Ebola</a:t>
            </a:r>
          </a:p>
          <a:p>
            <a:pPr marL="34290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2060"/>
                </a:solidFill>
              </a:rPr>
              <a:t>HCV – Virus epatite C - Rilevamento delle resistenze ai farmaci antivirali </a:t>
            </a:r>
          </a:p>
          <a:p>
            <a:pPr marL="34290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2060"/>
                </a:solidFill>
              </a:rPr>
              <a:t>HIV - Virus dell'immunodeficienza umana</a:t>
            </a:r>
          </a:p>
          <a:p>
            <a:pPr marL="34290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2060"/>
                </a:solidFill>
              </a:rPr>
              <a:t>Influenza - Diagnosi forme gravi e complicate (</a:t>
            </a:r>
            <a:r>
              <a:rPr lang="it-IT" dirty="0" err="1">
                <a:solidFill>
                  <a:srgbClr val="002060"/>
                </a:solidFill>
              </a:rPr>
              <a:t>InfluNet</a:t>
            </a:r>
            <a:r>
              <a:rPr lang="it-IT" dirty="0">
                <a:solidFill>
                  <a:srgbClr val="002060"/>
                </a:solidFill>
              </a:rPr>
              <a:t> &amp;</a:t>
            </a:r>
            <a:r>
              <a:rPr lang="it-IT" dirty="0" err="1">
                <a:solidFill>
                  <a:srgbClr val="002060"/>
                </a:solidFill>
              </a:rPr>
              <a:t>RespiVirNet</a:t>
            </a:r>
            <a:r>
              <a:rPr lang="it-IT" dirty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2060"/>
                </a:solidFill>
              </a:rPr>
              <a:t>Leishmaniosi</a:t>
            </a:r>
          </a:p>
          <a:p>
            <a:pPr marL="34290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it-IT" i="1" dirty="0">
                <a:solidFill>
                  <a:srgbClr val="002060"/>
                </a:solidFill>
              </a:rPr>
              <a:t>Giardia </a:t>
            </a:r>
            <a:r>
              <a:rPr lang="it-IT" i="1" dirty="0" err="1">
                <a:solidFill>
                  <a:srgbClr val="002060"/>
                </a:solidFill>
              </a:rPr>
              <a:t>intestinalis</a:t>
            </a:r>
            <a:r>
              <a:rPr lang="it-IT" i="1" dirty="0">
                <a:solidFill>
                  <a:srgbClr val="002060"/>
                </a:solidFill>
              </a:rPr>
              <a:t> </a:t>
            </a:r>
            <a:r>
              <a:rPr lang="it-IT" dirty="0">
                <a:solidFill>
                  <a:srgbClr val="002060"/>
                </a:solidFill>
              </a:rPr>
              <a:t>e</a:t>
            </a:r>
            <a:r>
              <a:rPr lang="it-IT" i="1" dirty="0">
                <a:solidFill>
                  <a:srgbClr val="002060"/>
                </a:solidFill>
              </a:rPr>
              <a:t> </a:t>
            </a:r>
            <a:r>
              <a:rPr lang="it-IT" i="1" dirty="0" err="1">
                <a:solidFill>
                  <a:srgbClr val="002060"/>
                </a:solidFill>
              </a:rPr>
              <a:t>Cryptosporidum</a:t>
            </a:r>
            <a:r>
              <a:rPr lang="it-IT" i="1" dirty="0">
                <a:solidFill>
                  <a:srgbClr val="002060"/>
                </a:solidFill>
              </a:rPr>
              <a:t> </a:t>
            </a:r>
            <a:r>
              <a:rPr lang="it-IT" dirty="0">
                <a:solidFill>
                  <a:srgbClr val="002060"/>
                </a:solidFill>
              </a:rPr>
              <a:t>spp</a:t>
            </a:r>
            <a:r>
              <a:rPr lang="it-IT" i="1" dirty="0">
                <a:solidFill>
                  <a:srgbClr val="002060"/>
                </a:solidFill>
              </a:rPr>
              <a:t> </a:t>
            </a:r>
            <a:r>
              <a:rPr lang="it-IT" dirty="0">
                <a:solidFill>
                  <a:srgbClr val="002060"/>
                </a:solidFill>
              </a:rPr>
              <a:t>Campioni umani</a:t>
            </a:r>
          </a:p>
          <a:p>
            <a:pPr marL="34290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2060"/>
                </a:solidFill>
              </a:rPr>
              <a:t>Malattie invasive batteriche Meningococco, pneumococco, Hib e altri patogeni</a:t>
            </a:r>
          </a:p>
          <a:p>
            <a:pPr marL="34290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2060"/>
                </a:solidFill>
              </a:rPr>
              <a:t>MERS -</a:t>
            </a:r>
            <a:r>
              <a:rPr lang="it-IT" dirty="0" err="1">
                <a:solidFill>
                  <a:srgbClr val="002060"/>
                </a:solidFill>
              </a:rPr>
              <a:t>CoV</a:t>
            </a:r>
            <a:r>
              <a:rPr lang="it-IT" dirty="0">
                <a:solidFill>
                  <a:srgbClr val="002060"/>
                </a:solidFill>
              </a:rPr>
              <a:t> Laboratorio regionale di riferimento </a:t>
            </a:r>
          </a:p>
          <a:p>
            <a:pPr marL="34290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it-IT" dirty="0" err="1">
                <a:solidFill>
                  <a:srgbClr val="002060"/>
                </a:solidFill>
              </a:rPr>
              <a:t>Micobatteriosi</a:t>
            </a:r>
            <a:r>
              <a:rPr lang="it-IT" dirty="0">
                <a:solidFill>
                  <a:srgbClr val="002060"/>
                </a:solidFill>
              </a:rPr>
              <a:t> da </a:t>
            </a:r>
            <a:r>
              <a:rPr lang="it-IT" i="1" dirty="0">
                <a:solidFill>
                  <a:srgbClr val="002060"/>
                </a:solidFill>
              </a:rPr>
              <a:t>M. </a:t>
            </a:r>
            <a:r>
              <a:rPr lang="it-IT" i="1" dirty="0" err="1">
                <a:solidFill>
                  <a:srgbClr val="002060"/>
                </a:solidFill>
              </a:rPr>
              <a:t>chimaera</a:t>
            </a:r>
            <a:r>
              <a:rPr lang="it-IT" i="1" dirty="0">
                <a:solidFill>
                  <a:srgbClr val="002060"/>
                </a:solidFill>
              </a:rPr>
              <a:t> </a:t>
            </a:r>
            <a:r>
              <a:rPr lang="it-IT" dirty="0">
                <a:solidFill>
                  <a:srgbClr val="002060"/>
                </a:solidFill>
              </a:rPr>
              <a:t>e da altri micobatteri non tubercolari in campioni ambientali</a:t>
            </a:r>
          </a:p>
          <a:p>
            <a:pPr marL="34290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2060"/>
                </a:solidFill>
              </a:rPr>
              <a:t>Morbillo (</a:t>
            </a:r>
            <a:r>
              <a:rPr lang="it-IT" dirty="0" err="1">
                <a:solidFill>
                  <a:srgbClr val="002060"/>
                </a:solidFill>
              </a:rPr>
              <a:t>MoRoNet</a:t>
            </a:r>
            <a:r>
              <a:rPr lang="it-IT" dirty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2060"/>
                </a:solidFill>
              </a:rPr>
              <a:t>Rosolia (</a:t>
            </a:r>
            <a:r>
              <a:rPr lang="it-IT" dirty="0" err="1">
                <a:solidFill>
                  <a:srgbClr val="002060"/>
                </a:solidFill>
              </a:rPr>
              <a:t>MoRoNet</a:t>
            </a:r>
            <a:r>
              <a:rPr lang="it-IT" dirty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2060"/>
                </a:solidFill>
              </a:rPr>
              <a:t>Pertosse</a:t>
            </a:r>
          </a:p>
          <a:p>
            <a:pPr marL="34290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2060"/>
                </a:solidFill>
              </a:rPr>
              <a:t>Enterovirus (</a:t>
            </a:r>
            <a:r>
              <a:rPr lang="it-IT" dirty="0" err="1">
                <a:solidFill>
                  <a:srgbClr val="002060"/>
                </a:solidFill>
              </a:rPr>
              <a:t>Echovirus</a:t>
            </a:r>
            <a:r>
              <a:rPr lang="it-IT" dirty="0">
                <a:solidFill>
                  <a:srgbClr val="002060"/>
                </a:solidFill>
              </a:rPr>
              <a:t> E11 e altri) - </a:t>
            </a:r>
            <a:r>
              <a:rPr lang="it-IT" dirty="0" err="1">
                <a:solidFill>
                  <a:srgbClr val="002060"/>
                </a:solidFill>
              </a:rPr>
              <a:t>Parechovirus</a:t>
            </a:r>
            <a:endParaRPr lang="it-IT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2060"/>
                </a:solidFill>
              </a:rPr>
              <a:t>Centro di sequenziamento (NGS e Sanger) per SARS-CoV-2 e altri virus (es FLU, RSV e altri virus respiratori), Arbovirus, farmaco-resistenza (antibiotici e antivirali), Morbillo, Enterovirus.</a:t>
            </a:r>
          </a:p>
          <a:p>
            <a:pPr marL="285750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2060"/>
                </a:solidFill>
              </a:rPr>
              <a:t>Diagnosi e sequenziamento per </a:t>
            </a:r>
            <a:r>
              <a:rPr lang="it-IT" dirty="0" err="1">
                <a:solidFill>
                  <a:srgbClr val="002060"/>
                </a:solidFill>
              </a:rPr>
              <a:t>Monkeypox</a:t>
            </a:r>
            <a:r>
              <a:rPr lang="it-IT" dirty="0">
                <a:solidFill>
                  <a:srgbClr val="002060"/>
                </a:solidFill>
              </a:rPr>
              <a:t> Virus.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2F61410-6C02-4EAF-B585-C48D5B200D4B}"/>
              </a:ext>
            </a:extLst>
          </p:cNvPr>
          <p:cNvSpPr txBox="1"/>
          <p:nvPr/>
        </p:nvSpPr>
        <p:spPr>
          <a:xfrm>
            <a:off x="539552" y="332656"/>
            <a:ext cx="7272808" cy="3851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2200"/>
              </a:lnSpc>
              <a:spcBef>
                <a:spcPct val="20000"/>
              </a:spcBef>
            </a:pPr>
            <a:r>
              <a:rPr lang="it-IT" sz="2400" b="1" dirty="0">
                <a:solidFill>
                  <a:srgbClr val="BD2B0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Centro di Riferimento della Regione Emilia-Romagna</a:t>
            </a:r>
          </a:p>
        </p:txBody>
      </p:sp>
    </p:spTree>
    <p:extLst>
      <p:ext uri="{BB962C8B-B14F-4D97-AF65-F5344CB8AC3E}">
        <p14:creationId xmlns:p14="http://schemas.microsoft.com/office/powerpoint/2010/main" val="319416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1">
            <a:extLst>
              <a:ext uri="{FF2B5EF4-FFF2-40B4-BE49-F238E27FC236}">
                <a16:creationId xmlns:a16="http://schemas.microsoft.com/office/drawing/2014/main" id="{1788EC34-8331-496E-858B-420B8E3FABB3}"/>
              </a:ext>
            </a:extLst>
          </p:cNvPr>
          <p:cNvSpPr txBox="1">
            <a:spLocks/>
          </p:cNvSpPr>
          <p:nvPr/>
        </p:nvSpPr>
        <p:spPr>
          <a:xfrm>
            <a:off x="359495" y="319001"/>
            <a:ext cx="8424862" cy="43732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rgbClr val="BD2B0B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dirty="0"/>
              <a:t>Rete formativa della Scuola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D7C5C993-0677-4C43-A5E6-EF01A85C8A5A}"/>
              </a:ext>
            </a:extLst>
          </p:cNvPr>
          <p:cNvSpPr txBox="1"/>
          <p:nvPr/>
        </p:nvSpPr>
        <p:spPr>
          <a:xfrm>
            <a:off x="395462" y="908779"/>
            <a:ext cx="8352928" cy="222381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it-IT" i="1" dirty="0">
                <a:solidFill>
                  <a:srgbClr val="C00000"/>
                </a:solidFill>
              </a:rPr>
              <a:t>Volume minimo, richiesto dal MUR, dell’attività assistenziale annuale della rete per l’attivazione della Scuola:</a:t>
            </a:r>
          </a:p>
          <a:p>
            <a:pPr>
              <a:lnSpc>
                <a:spcPct val="130000"/>
              </a:lnSpc>
            </a:pPr>
            <a:r>
              <a:rPr lang="it-IT" dirty="0">
                <a:solidFill>
                  <a:srgbClr val="002060"/>
                </a:solidFill>
              </a:rPr>
              <a:t>158.300 esami microbiologici e virologici comprensivi di esami in urgenza e discussione di casi clinici.</a:t>
            </a:r>
          </a:p>
          <a:p>
            <a:pPr>
              <a:lnSpc>
                <a:spcPct val="130000"/>
              </a:lnSpc>
            </a:pPr>
            <a:r>
              <a:rPr lang="it-IT" i="1" dirty="0">
                <a:solidFill>
                  <a:srgbClr val="C00000"/>
                </a:solidFill>
              </a:rPr>
              <a:t>UOC di Microbiologia: </a:t>
            </a:r>
            <a:r>
              <a:rPr lang="it-IT" dirty="0">
                <a:solidFill>
                  <a:srgbClr val="002060"/>
                </a:solidFill>
              </a:rPr>
              <a:t>1.705.000 esami microbiologici e virologici comprensivi di esami in urgenza e discussione di casi clinici.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42F7593-865B-4513-98CC-C390AAEBC82E}"/>
              </a:ext>
            </a:extLst>
          </p:cNvPr>
          <p:cNvSpPr txBox="1"/>
          <p:nvPr/>
        </p:nvSpPr>
        <p:spPr>
          <a:xfrm>
            <a:off x="395462" y="3285043"/>
            <a:ext cx="8352928" cy="186371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it-IT" i="1" dirty="0">
                <a:solidFill>
                  <a:srgbClr val="C00000"/>
                </a:solidFill>
              </a:rPr>
              <a:t>Partecipazione ai più importanti congressi nazionali e internazionali di Microbiologia e Microbiologia Clinica: </a:t>
            </a:r>
            <a:r>
              <a:rPr lang="it-IT" dirty="0">
                <a:solidFill>
                  <a:srgbClr val="002060"/>
                </a:solidFill>
              </a:rPr>
              <a:t>AMCLI (Associazione Microbiologi Clinici Italiani), SIV (Società Italiana di Virologia), SIM (Società Italiana di Microbiologia), ECCMID (</a:t>
            </a:r>
            <a:r>
              <a:rPr lang="it-IT" dirty="0" err="1">
                <a:solidFill>
                  <a:srgbClr val="002060"/>
                </a:solidFill>
              </a:rPr>
              <a:t>European</a:t>
            </a:r>
            <a:r>
              <a:rPr lang="it-IT" dirty="0">
                <a:solidFill>
                  <a:srgbClr val="002060"/>
                </a:solidFill>
              </a:rPr>
              <a:t> Society of Clinical Microbiology and Infectious Diseases), Corsi di Formazione, Webinar monotematici, …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84A1073-2B76-442E-9450-28E163728AE8}"/>
              </a:ext>
            </a:extLst>
          </p:cNvPr>
          <p:cNvSpPr txBox="1"/>
          <p:nvPr/>
        </p:nvSpPr>
        <p:spPr>
          <a:xfrm>
            <a:off x="395462" y="5301208"/>
            <a:ext cx="8352928" cy="42332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it-IT" i="1" dirty="0">
                <a:solidFill>
                  <a:srgbClr val="C00000"/>
                </a:solidFill>
              </a:rPr>
              <a:t>Partecipazione a progetti di ricerca clinica e pubblicazioni censite su </a:t>
            </a:r>
            <a:r>
              <a:rPr lang="it-IT" i="1" dirty="0" err="1">
                <a:solidFill>
                  <a:srgbClr val="C00000"/>
                </a:solidFill>
              </a:rPr>
              <a:t>PubMed</a:t>
            </a:r>
            <a:r>
              <a:rPr lang="it-IT" i="1" dirty="0">
                <a:solidFill>
                  <a:srgbClr val="C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3233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CD3F9165-9382-4ABB-AC86-3A46E03A19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3568" y="764704"/>
            <a:ext cx="4320728" cy="432047"/>
          </a:xfrm>
        </p:spPr>
        <p:txBody>
          <a:bodyPr/>
          <a:lstStyle/>
          <a:p>
            <a:r>
              <a:rPr lang="it-IT" dirty="0"/>
              <a:t>Sbocchi occupazionali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EDDD2F7-44B0-4BE4-9B72-0C213DE7DF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3568" y="1399712"/>
            <a:ext cx="7812992" cy="4374486"/>
          </a:xfrm>
        </p:spPr>
        <p:txBody>
          <a:bodyPr/>
          <a:lstStyle/>
          <a:p>
            <a:r>
              <a:rPr lang="it-IT" dirty="0">
                <a:solidFill>
                  <a:srgbClr val="002060"/>
                </a:solidFill>
              </a:rPr>
              <a:t>Dirigente medico in strutture pubbliche e private: </a:t>
            </a:r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it-IT" dirty="0">
                <a:solidFill>
                  <a:srgbClr val="002060"/>
                </a:solidFill>
              </a:rPr>
              <a:t>laboratorio di Microbiologia e Virologia</a:t>
            </a:r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it-IT" dirty="0">
                <a:solidFill>
                  <a:srgbClr val="002060"/>
                </a:solidFill>
              </a:rPr>
              <a:t>laboratorio di Patologia Clinica</a:t>
            </a:r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it-IT" dirty="0">
                <a:solidFill>
                  <a:srgbClr val="002060"/>
                </a:solidFill>
              </a:rPr>
              <a:t>centro Trasfusionale</a:t>
            </a:r>
          </a:p>
          <a:p>
            <a:pPr>
              <a:buClr>
                <a:srgbClr val="00B0F0"/>
              </a:buClr>
            </a:pPr>
            <a:endParaRPr lang="it-IT" sz="800" dirty="0">
              <a:solidFill>
                <a:srgbClr val="002060"/>
              </a:solidFill>
            </a:endParaRPr>
          </a:p>
          <a:p>
            <a:pPr>
              <a:buClr>
                <a:srgbClr val="00B0F0"/>
              </a:buClr>
            </a:pPr>
            <a:r>
              <a:rPr lang="it-IT" dirty="0">
                <a:solidFill>
                  <a:srgbClr val="002060"/>
                </a:solidFill>
              </a:rPr>
              <a:t>Dirigente medico presso IRCCS (Istituti di Ricovero e Cura a Carattere Scientifico)</a:t>
            </a:r>
          </a:p>
          <a:p>
            <a:pPr>
              <a:buClr>
                <a:srgbClr val="00B0F0"/>
              </a:buClr>
            </a:pPr>
            <a:endParaRPr lang="it-IT" sz="800" dirty="0">
              <a:solidFill>
                <a:srgbClr val="002060"/>
              </a:solidFill>
            </a:endParaRPr>
          </a:p>
          <a:p>
            <a:pPr>
              <a:buClr>
                <a:srgbClr val="00B0F0"/>
              </a:buClr>
            </a:pPr>
            <a:r>
              <a:rPr lang="it-IT" dirty="0">
                <a:solidFill>
                  <a:srgbClr val="002060"/>
                </a:solidFill>
              </a:rPr>
              <a:t>Ricercatore e professore Universitario (SSD MED/07) sia nelle Università pubbliche sia private.</a:t>
            </a:r>
            <a:endParaRPr lang="it-IT" sz="800" dirty="0">
              <a:solidFill>
                <a:srgbClr val="002060"/>
              </a:solidFill>
            </a:endParaRPr>
          </a:p>
          <a:p>
            <a:pPr>
              <a:buClr>
                <a:srgbClr val="00B0F0"/>
              </a:buClr>
            </a:pPr>
            <a:endParaRPr lang="it-IT" sz="800" dirty="0">
              <a:solidFill>
                <a:srgbClr val="002060"/>
              </a:solidFill>
            </a:endParaRPr>
          </a:p>
          <a:p>
            <a:r>
              <a:rPr lang="it-IT" dirty="0">
                <a:solidFill>
                  <a:srgbClr val="002060"/>
                </a:solidFill>
              </a:rPr>
              <a:t>Posizioni nelle Direzioni Mediche e Scientifiche dell’Industria del Farmaco (antimicrobici, antivirali e vaccini) e dei Dispositivi Medici.</a:t>
            </a:r>
          </a:p>
        </p:txBody>
      </p:sp>
    </p:spTree>
    <p:extLst>
      <p:ext uri="{BB962C8B-B14F-4D97-AF65-F5344CB8AC3E}">
        <p14:creationId xmlns:p14="http://schemas.microsoft.com/office/powerpoint/2010/main" val="1606978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6871C53B-A856-5B75-AE47-4E583D44152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Tirocinio 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CB5240C-6677-421F-6D0F-53FA6070DB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studentesse e gli studenti del CdL Medicina e Chirurgia e del CdL Medicine and Surgery possono </a:t>
            </a:r>
            <a:r>
              <a:rPr lang="it-IT" dirty="0">
                <a:solidFill>
                  <a:srgbClr val="002060"/>
                </a:solidFill>
              </a:rPr>
              <a:t>svolgere un periodo di </a:t>
            </a:r>
            <a:r>
              <a:rPr lang="it-IT" dirty="0">
                <a:solidFill>
                  <a:srgbClr val="C00000"/>
                </a:solidFill>
              </a:rPr>
              <a:t>Tirocinio clinico a scelta </a:t>
            </a:r>
            <a:r>
              <a:rPr lang="it-IT" dirty="0">
                <a:solidFill>
                  <a:srgbClr val="002060"/>
                </a:solidFill>
              </a:rPr>
              <a:t>nella UOC Microbiologia </a:t>
            </a:r>
            <a:r>
              <a:rPr lang="it-IT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dell’IRCCS Azienda Ospedaliero-Universitaria di Bologna (Policlinico Sant’Orsola).</a:t>
            </a:r>
          </a:p>
        </p:txBody>
      </p:sp>
    </p:spTree>
    <p:extLst>
      <p:ext uri="{BB962C8B-B14F-4D97-AF65-F5344CB8AC3E}">
        <p14:creationId xmlns:p14="http://schemas.microsoft.com/office/powerpoint/2010/main" val="1510783574"/>
      </p:ext>
    </p:extLst>
  </p:cSld>
  <p:clrMapOvr>
    <a:masterClrMapping/>
  </p:clrMapOvr>
</p:sld>
</file>

<file path=ppt/theme/theme1.xml><?xml version="1.0" encoding="utf-8"?>
<a:theme xmlns:a="http://schemas.openxmlformats.org/drawingml/2006/main" name="COPERTINA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b="1" dirty="0" smtClean="0">
            <a:solidFill>
              <a:schemeClr val="bg1"/>
            </a:solidFill>
            <a:latin typeface="Century Gothic" panose="020B0502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IAPOSITIVE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IUSURA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1180</TotalTime>
  <Words>996</Words>
  <Application>Microsoft Office PowerPoint</Application>
  <PresentationFormat>Presentazione su schermo (4:3)</PresentationFormat>
  <Paragraphs>91</Paragraphs>
  <Slides>10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10</vt:i4>
      </vt:variant>
    </vt:vector>
  </HeadingPairs>
  <TitlesOfParts>
    <vt:vector size="19" baseType="lpstr">
      <vt:lpstr>Arial</vt:lpstr>
      <vt:lpstr>Calibri</vt:lpstr>
      <vt:lpstr>Century Gothic</vt:lpstr>
      <vt:lpstr>Opensans</vt:lpstr>
      <vt:lpstr>Times New Roman</vt:lpstr>
      <vt:lpstr>Wingdings</vt:lpstr>
      <vt:lpstr>COPERTINA</vt:lpstr>
      <vt:lpstr>DIAPOSITIVE</vt:lpstr>
      <vt:lpstr>CHIUSURA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Università di Bologna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Antonella Marangoni</cp:lastModifiedBy>
  <cp:revision>106</cp:revision>
  <dcterms:created xsi:type="dcterms:W3CDTF">2017-11-13T10:11:35Z</dcterms:created>
  <dcterms:modified xsi:type="dcterms:W3CDTF">2025-05-21T08:26:21Z</dcterms:modified>
</cp:coreProperties>
</file>